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1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B73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57652" y="662762"/>
            <a:ext cx="402869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9966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5810" y="1850212"/>
            <a:ext cx="7812379" cy="407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1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328" cy="6391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1505" y="1729816"/>
            <a:ext cx="69888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9415" algn="l"/>
              </a:tabLst>
            </a:pPr>
            <a:r>
              <a:rPr spc="-5" dirty="0">
                <a:solidFill>
                  <a:srgbClr val="0000FF"/>
                </a:solidFill>
              </a:rPr>
              <a:t>“	</a:t>
            </a:r>
            <a:r>
              <a:rPr spc="-15" dirty="0">
                <a:solidFill>
                  <a:srgbClr val="0000FF"/>
                </a:solidFill>
              </a:rPr>
              <a:t>Como </a:t>
            </a:r>
            <a:r>
              <a:rPr spc="-5" dirty="0">
                <a:solidFill>
                  <a:srgbClr val="0000FF"/>
                </a:solidFill>
              </a:rPr>
              <a:t>preparar </a:t>
            </a:r>
            <a:r>
              <a:rPr dirty="0">
                <a:solidFill>
                  <a:srgbClr val="0000FF"/>
                </a:solidFill>
              </a:rPr>
              <a:t>un </a:t>
            </a:r>
            <a:r>
              <a:rPr spc="-10" dirty="0">
                <a:solidFill>
                  <a:srgbClr val="0000FF"/>
                </a:solidFill>
              </a:rPr>
              <a:t>Discurso</a:t>
            </a:r>
            <a:r>
              <a:rPr spc="35" dirty="0">
                <a:solidFill>
                  <a:srgbClr val="0000FF"/>
                </a:solidFill>
              </a:rPr>
              <a:t> </a:t>
            </a:r>
            <a:r>
              <a:rPr spc="-5" dirty="0">
                <a:solidFill>
                  <a:srgbClr val="0000FF"/>
                </a:solidFill>
              </a:rPr>
              <a:t>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6600" y="3579317"/>
            <a:ext cx="5078730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716C99"/>
                </a:solidFill>
                <a:latin typeface="Times New Roman"/>
                <a:cs typeface="Times New Roman"/>
              </a:rPr>
              <a:t>Taller de</a:t>
            </a:r>
            <a:r>
              <a:rPr sz="3200" spc="10" dirty="0">
                <a:solidFill>
                  <a:srgbClr val="716C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716C99"/>
                </a:solidFill>
                <a:latin typeface="Times New Roman"/>
                <a:cs typeface="Times New Roman"/>
              </a:rPr>
              <a:t>Oratoria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59880" y="2709672"/>
            <a:ext cx="1871472" cy="1865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808" y="388061"/>
            <a:ext cx="7773670" cy="40449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996633"/>
                </a:solidFill>
                <a:latin typeface="Times New Roman"/>
                <a:cs typeface="Times New Roman"/>
              </a:rPr>
              <a:t>Preguntas claves </a:t>
            </a:r>
            <a:r>
              <a:rPr sz="4000" spc="5" dirty="0">
                <a:solidFill>
                  <a:srgbClr val="996633"/>
                </a:solidFill>
                <a:latin typeface="Times New Roman"/>
                <a:cs typeface="Times New Roman"/>
              </a:rPr>
              <a:t>para preparar</a:t>
            </a:r>
            <a:r>
              <a:rPr sz="4000" spc="-17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4000" spc="5" dirty="0">
                <a:solidFill>
                  <a:srgbClr val="996633"/>
                </a:solidFill>
                <a:latin typeface="Times New Roman"/>
                <a:cs typeface="Times New Roman"/>
              </a:rPr>
              <a:t>un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solidFill>
                  <a:srgbClr val="996633"/>
                </a:solidFill>
                <a:uFill>
                  <a:solidFill>
                    <a:srgbClr val="9F8366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4000" u="sng" spc="5" dirty="0">
                <a:solidFill>
                  <a:srgbClr val="996633"/>
                </a:solidFill>
                <a:uFill>
                  <a:solidFill>
                    <a:srgbClr val="9F8366"/>
                  </a:solidFill>
                </a:uFill>
                <a:latin typeface="Times New Roman"/>
                <a:cs typeface="Times New Roman"/>
              </a:rPr>
              <a:t>discurso	</a:t>
            </a:r>
            <a:endParaRPr sz="4000">
              <a:latin typeface="Times New Roman"/>
              <a:cs typeface="Times New Roman"/>
            </a:endParaRPr>
          </a:p>
          <a:p>
            <a:pPr marL="78105">
              <a:lnSpc>
                <a:spcPct val="100000"/>
              </a:lnSpc>
              <a:spcBef>
                <a:spcPts val="1864"/>
              </a:spcBef>
            </a:pPr>
            <a:r>
              <a:rPr sz="360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b="1" spc="5" dirty="0">
                <a:solidFill>
                  <a:srgbClr val="401F00"/>
                </a:solidFill>
                <a:latin typeface="Times New Roman"/>
                <a:cs typeface="Times New Roman"/>
              </a:rPr>
              <a:t>¿Sobre </a:t>
            </a:r>
            <a:r>
              <a:rPr sz="4000" b="1" dirty="0">
                <a:solidFill>
                  <a:srgbClr val="401F00"/>
                </a:solidFill>
                <a:latin typeface="Times New Roman"/>
                <a:cs typeface="Times New Roman"/>
              </a:rPr>
              <a:t>que</a:t>
            </a:r>
            <a:r>
              <a:rPr sz="4000" b="1" spc="-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401F00"/>
                </a:solidFill>
                <a:latin typeface="Times New Roman"/>
                <a:cs typeface="Times New Roman"/>
              </a:rPr>
              <a:t>materia?</a:t>
            </a:r>
            <a:endParaRPr sz="4000">
              <a:latin typeface="Times New Roman"/>
              <a:cs typeface="Times New Roman"/>
            </a:endParaRPr>
          </a:p>
          <a:p>
            <a:pPr marL="422909" marR="1124585" indent="-344805">
              <a:lnSpc>
                <a:spcPct val="100000"/>
              </a:lnSpc>
              <a:spcBef>
                <a:spcPts val="965"/>
              </a:spcBef>
            </a:pPr>
            <a:r>
              <a:rPr sz="360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asunto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preciso </a:t>
            </a:r>
            <a:r>
              <a:rPr sz="4000" spc="10" dirty="0">
                <a:solidFill>
                  <a:srgbClr val="401F00"/>
                </a:solidFill>
                <a:latin typeface="Times New Roman"/>
                <a:cs typeface="Times New Roman"/>
              </a:rPr>
              <a:t>que</a:t>
            </a:r>
            <a:r>
              <a:rPr sz="4000" spc="-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requiere  estudiar para seleccionar los  </a:t>
            </a:r>
            <a:r>
              <a:rPr sz="4000" spc="-5" dirty="0">
                <a:solidFill>
                  <a:srgbClr val="401F00"/>
                </a:solidFill>
                <a:latin typeface="Times New Roman"/>
                <a:cs typeface="Times New Roman"/>
              </a:rPr>
              <a:t>elementos</a:t>
            </a:r>
            <a:r>
              <a:rPr sz="40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claves..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662762"/>
            <a:ext cx="6804659" cy="335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0260" algn="ctr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996633"/>
                </a:solidFill>
                <a:latin typeface="Times New Roman"/>
                <a:cs typeface="Times New Roman"/>
              </a:rPr>
              <a:t>Frases</a:t>
            </a:r>
            <a:r>
              <a:rPr sz="4400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996633"/>
                </a:solidFill>
                <a:latin typeface="Times New Roman"/>
                <a:cs typeface="Times New Roman"/>
              </a:rPr>
              <a:t>celebres</a:t>
            </a:r>
            <a:endParaRPr sz="4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4025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"Comunicarse es la primera  necesidad"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Madre</a:t>
            </a:r>
            <a:r>
              <a:rPr sz="4400" b="1" spc="-10" dirty="0">
                <a:solidFill>
                  <a:srgbClr val="401F00"/>
                </a:solidFill>
                <a:latin typeface="Times New Roman"/>
                <a:cs typeface="Times New Roman"/>
              </a:rPr>
              <a:t> Teresa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9644" y="1766072"/>
            <a:ext cx="7242175" cy="36118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500" spc="2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2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01F00"/>
                </a:solidFill>
                <a:latin typeface="Times New Roman"/>
                <a:cs typeface="Times New Roman"/>
              </a:rPr>
              <a:t>¿Cuánto </a:t>
            </a:r>
            <a:r>
              <a:rPr sz="28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tiempo</a:t>
            </a:r>
            <a:r>
              <a:rPr sz="2800" b="1" spc="-2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401F00"/>
                </a:solidFill>
                <a:latin typeface="Times New Roman"/>
                <a:cs typeface="Times New Roman"/>
              </a:rPr>
              <a:t>tengo?</a:t>
            </a:r>
            <a:endParaRPr sz="28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675"/>
              </a:spcBef>
            </a:pPr>
            <a:r>
              <a:rPr sz="2500" spc="2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2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Fundamental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para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preparar un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discurso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contenga las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ideas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esenciales en el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tiempo 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previsto.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preferible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la gente se quede</a:t>
            </a:r>
            <a:r>
              <a:rPr sz="2800" spc="-434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con  ganas de seguir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escuchando 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se retire o  exprese su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aburrimiento.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El movimiento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las  sillas,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un suave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murmullo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crece,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son luces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amarillas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con tintes de</a:t>
            </a:r>
            <a:r>
              <a:rPr sz="2800" spc="-2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rojo.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Frases</a:t>
            </a:r>
            <a:r>
              <a:rPr spc="-45" dirty="0"/>
              <a:t> </a:t>
            </a:r>
            <a:r>
              <a:rPr spc="-5" dirty="0"/>
              <a:t>celebres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2466848"/>
            <a:ext cx="6699250" cy="2841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</a:pPr>
            <a:r>
              <a:rPr sz="39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"Los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límites de mi lengua  constituyen 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los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límites de </a:t>
            </a:r>
            <a:r>
              <a:rPr sz="4400" i="1" spc="-15" dirty="0">
                <a:solidFill>
                  <a:srgbClr val="401F00"/>
                </a:solidFill>
                <a:latin typeface="Times New Roman"/>
                <a:cs typeface="Times New Roman"/>
              </a:rPr>
              <a:t>mi  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mundo"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Wittgen</a:t>
            </a:r>
            <a:r>
              <a:rPr sz="4400" b="1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Stein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9644" y="1751441"/>
            <a:ext cx="7593330" cy="41243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b="1" spc="15" dirty="0">
                <a:solidFill>
                  <a:srgbClr val="401F00"/>
                </a:solidFill>
                <a:latin typeface="Times New Roman"/>
                <a:cs typeface="Times New Roman"/>
              </a:rPr>
              <a:t>¿Cómo </a:t>
            </a:r>
            <a:r>
              <a:rPr sz="32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abordo el</a:t>
            </a:r>
            <a:r>
              <a:rPr sz="3200" b="1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401F00"/>
                </a:solidFill>
                <a:latin typeface="Times New Roman"/>
                <a:cs typeface="Times New Roman"/>
              </a:rPr>
              <a:t>tema?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</a:pPr>
            <a:r>
              <a:rPr sz="2850" spc="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50" dirty="0">
                <a:solidFill>
                  <a:srgbClr val="401F00"/>
                </a:solidFill>
                <a:latin typeface="Times New Roman"/>
                <a:cs typeface="Times New Roman"/>
              </a:rPr>
              <a:t>Se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manejan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las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opciones posibles.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Si se trata  de una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materia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controvertida, en un </a:t>
            </a:r>
            <a:r>
              <a:rPr sz="3200" spc="-20" dirty="0">
                <a:solidFill>
                  <a:srgbClr val="401F00"/>
                </a:solidFill>
                <a:latin typeface="Times New Roman"/>
                <a:cs typeface="Times New Roman"/>
              </a:rPr>
              <a:t>marco 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hostil, es preciso usar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argumentos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que no  polaricen,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sino que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hagan nítidos los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errores 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o debilidades del otro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punto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 vista. Citas  de personas relevantes, en la cantidad  adecuada,</a:t>
            </a:r>
            <a:r>
              <a:rPr sz="3200" spc="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ayudan.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Frases</a:t>
            </a:r>
            <a:r>
              <a:rPr spc="-45" dirty="0"/>
              <a:t> </a:t>
            </a:r>
            <a:r>
              <a:rPr spc="-5" dirty="0"/>
              <a:t>celebres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844801"/>
            <a:ext cx="6932930" cy="380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i="1" spc="5" dirty="0">
                <a:solidFill>
                  <a:srgbClr val="401F00"/>
                </a:solidFill>
                <a:latin typeface="Times New Roman"/>
                <a:cs typeface="Times New Roman"/>
              </a:rPr>
              <a:t>"Un </a:t>
            </a:r>
            <a:r>
              <a:rPr sz="4000" i="1" dirty="0">
                <a:solidFill>
                  <a:srgbClr val="401F00"/>
                </a:solidFill>
                <a:latin typeface="Times New Roman"/>
                <a:cs typeface="Times New Roman"/>
              </a:rPr>
              <a:t>discurso ideal es </a:t>
            </a:r>
            <a:r>
              <a:rPr sz="4000" i="1" spc="5" dirty="0">
                <a:solidFill>
                  <a:srgbClr val="401F00"/>
                </a:solidFill>
                <a:latin typeface="Times New Roman"/>
                <a:cs typeface="Times New Roman"/>
              </a:rPr>
              <a:t>como</a:t>
            </a:r>
            <a:r>
              <a:rPr sz="4000" i="1" spc="-1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i="1" spc="10" dirty="0">
                <a:solidFill>
                  <a:srgbClr val="401F00"/>
                </a:solidFill>
                <a:latin typeface="Times New Roman"/>
                <a:cs typeface="Times New Roman"/>
              </a:rPr>
              <a:t>una  </a:t>
            </a:r>
            <a:r>
              <a:rPr sz="4000" i="1" dirty="0">
                <a:solidFill>
                  <a:srgbClr val="401F00"/>
                </a:solidFill>
                <a:latin typeface="Times New Roman"/>
                <a:cs typeface="Times New Roman"/>
              </a:rPr>
              <a:t>minifalda. </a:t>
            </a:r>
            <a:r>
              <a:rPr sz="4000" i="1" spc="5" dirty="0">
                <a:solidFill>
                  <a:srgbClr val="401F00"/>
                </a:solidFill>
                <a:latin typeface="Times New Roman"/>
                <a:cs typeface="Times New Roman"/>
              </a:rPr>
              <a:t>Tan largo como para  cubrir </a:t>
            </a:r>
            <a:r>
              <a:rPr sz="4000" i="1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4000" i="1" spc="5" dirty="0">
                <a:solidFill>
                  <a:srgbClr val="401F00"/>
                </a:solidFill>
                <a:latin typeface="Times New Roman"/>
                <a:cs typeface="Times New Roman"/>
              </a:rPr>
              <a:t>parte principal, </a:t>
            </a:r>
            <a:r>
              <a:rPr sz="4000" i="1" dirty="0">
                <a:solidFill>
                  <a:srgbClr val="401F00"/>
                </a:solidFill>
                <a:latin typeface="Times New Roman"/>
                <a:cs typeface="Times New Roman"/>
              </a:rPr>
              <a:t>y tan  corto </a:t>
            </a:r>
            <a:r>
              <a:rPr sz="4000" i="1" spc="5" dirty="0">
                <a:solidFill>
                  <a:srgbClr val="401F00"/>
                </a:solidFill>
                <a:latin typeface="Times New Roman"/>
                <a:cs typeface="Times New Roman"/>
              </a:rPr>
              <a:t>como para mostrar </a:t>
            </a:r>
            <a:r>
              <a:rPr sz="4000" i="1" dirty="0">
                <a:solidFill>
                  <a:srgbClr val="401F00"/>
                </a:solidFill>
                <a:latin typeface="Times New Roman"/>
                <a:cs typeface="Times New Roman"/>
              </a:rPr>
              <a:t>algo  interesante".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360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b="1" spc="5" dirty="0">
                <a:solidFill>
                  <a:srgbClr val="401F00"/>
                </a:solidFill>
                <a:latin typeface="Times New Roman"/>
                <a:cs typeface="Times New Roman"/>
              </a:rPr>
              <a:t>Thomas</a:t>
            </a:r>
            <a:r>
              <a:rPr sz="4000" b="1" spc="-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401F00"/>
                </a:solidFill>
                <a:latin typeface="Times New Roman"/>
                <a:cs typeface="Times New Roman"/>
              </a:rPr>
              <a:t>Howell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9644" y="1737868"/>
            <a:ext cx="7463155" cy="298958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2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6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¿En </a:t>
            </a:r>
            <a:r>
              <a:rPr sz="3600" b="1" spc="-10" dirty="0">
                <a:solidFill>
                  <a:srgbClr val="401F00"/>
                </a:solidFill>
                <a:latin typeface="Times New Roman"/>
                <a:cs typeface="Times New Roman"/>
              </a:rPr>
              <a:t>que</a:t>
            </a:r>
            <a:r>
              <a:rPr sz="3600" b="1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401F00"/>
                </a:solidFill>
                <a:latin typeface="Times New Roman"/>
                <a:cs typeface="Times New Roman"/>
              </a:rPr>
              <a:t>lugar?</a:t>
            </a:r>
            <a:endParaRPr sz="36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865"/>
              </a:spcBef>
            </a:pPr>
            <a:r>
              <a:rPr sz="32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Saber el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tipo 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sala, 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su disposición,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el  barrio, el equipamiento disponible  permite imaginar el 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sitio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y estudiar  </a:t>
            </a:r>
            <a:r>
              <a:rPr sz="3600" spc="-5" dirty="0">
                <a:solidFill>
                  <a:srgbClr val="401F00"/>
                </a:solidFill>
                <a:latin typeface="Times New Roman"/>
                <a:cs typeface="Times New Roman"/>
              </a:rPr>
              <a:t>como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llegar a</a:t>
            </a:r>
            <a:r>
              <a:rPr sz="36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401F00"/>
                </a:solidFill>
                <a:latin typeface="Times New Roman"/>
                <a:cs typeface="Times New Roman"/>
              </a:rPr>
              <a:t>todos.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662762"/>
            <a:ext cx="6601459" cy="402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2825" algn="ctr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996633"/>
                </a:solidFill>
                <a:latin typeface="Times New Roman"/>
                <a:cs typeface="Times New Roman"/>
              </a:rPr>
              <a:t>Frases</a:t>
            </a:r>
            <a:r>
              <a:rPr sz="4400" spc="5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996633"/>
                </a:solidFill>
                <a:latin typeface="Times New Roman"/>
                <a:cs typeface="Times New Roman"/>
              </a:rPr>
              <a:t>celebres</a:t>
            </a:r>
            <a:endParaRPr sz="4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4025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"Insiste en </a:t>
            </a:r>
            <a:r>
              <a:rPr sz="4400" i="1" spc="-15" dirty="0">
                <a:solidFill>
                  <a:srgbClr val="401F00"/>
                </a:solidFill>
                <a:latin typeface="Times New Roman"/>
                <a:cs typeface="Times New Roman"/>
              </a:rPr>
              <a:t>ser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tú mismo. Al  hablar y 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al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hacer, nunca  imites".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Ralph Waldo</a:t>
            </a:r>
            <a:r>
              <a:rPr sz="4400" b="1" spc="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401F00"/>
                </a:solidFill>
                <a:latin typeface="Times New Roman"/>
                <a:cs typeface="Times New Roman"/>
              </a:rPr>
              <a:t>Emerson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9644" y="1758756"/>
            <a:ext cx="7543165" cy="478282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70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700" spc="10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401F00"/>
                </a:solidFill>
                <a:latin typeface="Times New Roman"/>
                <a:cs typeface="Times New Roman"/>
              </a:rPr>
              <a:t>¿Qué debo evitar</a:t>
            </a:r>
            <a:r>
              <a:rPr sz="3000" b="1" spc="-4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decir?</a:t>
            </a:r>
            <a:endParaRPr sz="30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725"/>
              </a:spcBef>
            </a:pPr>
            <a:r>
              <a:rPr sz="2700" spc="7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000" spc="70" dirty="0">
                <a:solidFill>
                  <a:srgbClr val="401F00"/>
                </a:solidFill>
                <a:latin typeface="Times New Roman"/>
                <a:cs typeface="Times New Roman"/>
              </a:rPr>
              <a:t>Hay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expresiones o </a:t>
            </a:r>
            <a:r>
              <a:rPr sz="3000" spc="-15" dirty="0">
                <a:solidFill>
                  <a:srgbClr val="401F00"/>
                </a:solidFill>
                <a:latin typeface="Times New Roman"/>
                <a:cs typeface="Times New Roman"/>
              </a:rPr>
              <a:t>temas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que son 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particularmente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ingratos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en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algunos auditorios. 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Hablar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de « no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ser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provinciano»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como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una 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crítica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falta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amplitud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no </a:t>
            </a:r>
            <a:r>
              <a:rPr sz="3000" spc="-15" dirty="0">
                <a:solidFill>
                  <a:srgbClr val="401F00"/>
                </a:solidFill>
                <a:latin typeface="Times New Roman"/>
                <a:cs typeface="Times New Roman"/>
              </a:rPr>
              <a:t>es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bien recibido 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en...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provincias.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Además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de los lugares 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comunes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que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ya hemos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mencionado, tales 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como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los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innombrables: </a:t>
            </a:r>
            <a:r>
              <a:rPr sz="3000" spc="-25" dirty="0">
                <a:solidFill>
                  <a:srgbClr val="401F00"/>
                </a:solidFill>
                <a:latin typeface="Times New Roman"/>
                <a:cs typeface="Times New Roman"/>
              </a:rPr>
              <a:t>«No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estoy</a:t>
            </a:r>
            <a:r>
              <a:rPr sz="30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preparado»</a:t>
            </a:r>
            <a:endParaRPr sz="3000">
              <a:latin typeface="Times New Roman"/>
              <a:cs typeface="Times New Roman"/>
            </a:endParaRPr>
          </a:p>
          <a:p>
            <a:pPr marL="356870" marR="626110">
              <a:lnSpc>
                <a:spcPct val="100000"/>
              </a:lnSpc>
              <a:spcBef>
                <a:spcPts val="10"/>
              </a:spcBef>
            </a:pP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«Ahora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voy a ser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franco»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«Ahora </a:t>
            </a:r>
            <a:r>
              <a:rPr sz="3000" dirty="0">
                <a:solidFill>
                  <a:srgbClr val="401F00"/>
                </a:solidFill>
                <a:latin typeface="Times New Roman"/>
                <a:cs typeface="Times New Roman"/>
              </a:rPr>
              <a:t>diré </a:t>
            </a:r>
            <a:r>
              <a:rPr sz="3000" spc="-5" dirty="0">
                <a:solidFill>
                  <a:srgbClr val="401F00"/>
                </a:solidFill>
                <a:latin typeface="Times New Roman"/>
                <a:cs typeface="Times New Roman"/>
              </a:rPr>
              <a:t>algo  </a:t>
            </a:r>
            <a:r>
              <a:rPr sz="3000" spc="-10" dirty="0">
                <a:solidFill>
                  <a:srgbClr val="401F00"/>
                </a:solidFill>
                <a:latin typeface="Times New Roman"/>
                <a:cs typeface="Times New Roman"/>
              </a:rPr>
              <a:t>importante»,etc.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33305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Organización</a:t>
            </a:r>
            <a:r>
              <a:rPr spc="-4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697888"/>
            <a:ext cx="7397750" cy="45237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Redacción</a:t>
            </a:r>
            <a:r>
              <a:rPr sz="3200" spc="-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6285" marR="904875" indent="-287020">
              <a:lnSpc>
                <a:spcPts val="2590"/>
              </a:lnSpc>
              <a:spcBef>
                <a:spcPts val="65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hacerse con anterioridad teniendo claro el  propósito del</a:t>
            </a:r>
            <a:r>
              <a:rPr sz="24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discurso.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985"/>
              </a:lnSpc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Introducción</a:t>
            </a:r>
            <a:r>
              <a:rPr sz="3200" spc="-1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6285" indent="-287020">
              <a:lnSpc>
                <a:spcPts val="2695"/>
              </a:lnSpc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reunir tres condiciones</a:t>
            </a:r>
            <a:r>
              <a:rPr sz="24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240"/>
              </a:spcBef>
              <a:buClr>
                <a:srgbClr val="CE9963"/>
              </a:buClr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Captar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la</a:t>
            </a:r>
            <a:r>
              <a:rPr sz="24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atención.</a:t>
            </a:r>
            <a:endParaRPr sz="2400">
              <a:latin typeface="Times New Roman"/>
              <a:cs typeface="Times New Roman"/>
            </a:endParaRPr>
          </a:p>
          <a:p>
            <a:pPr marL="1155700" lvl="1" indent="-229235">
              <a:lnSpc>
                <a:spcPct val="100000"/>
              </a:lnSpc>
              <a:spcBef>
                <a:spcPts val="290"/>
              </a:spcBef>
              <a:buClr>
                <a:srgbClr val="CE9963"/>
              </a:buClr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Asegurar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el favor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y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respeto hacia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el</a:t>
            </a:r>
            <a:r>
              <a:rPr sz="2400" spc="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orador.</a:t>
            </a:r>
            <a:endParaRPr sz="2400">
              <a:latin typeface="Times New Roman"/>
              <a:cs typeface="Times New Roman"/>
            </a:endParaRPr>
          </a:p>
          <a:p>
            <a:pPr marL="1155700" lvl="1" indent="-229235">
              <a:lnSpc>
                <a:spcPts val="2420"/>
              </a:lnSpc>
              <a:spcBef>
                <a:spcPts val="290"/>
              </a:spcBef>
              <a:buClr>
                <a:srgbClr val="CE9963"/>
              </a:buClr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Preparar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el</a:t>
            </a:r>
            <a:r>
              <a:rPr sz="24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auditorio.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265"/>
              </a:lnSpc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Cuerpo</a:t>
            </a:r>
            <a:r>
              <a:rPr sz="3200" spc="-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80000"/>
              </a:lnSpc>
              <a:spcBef>
                <a:spcPts val="459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mostrar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tensión creciente de manera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que los  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oyentes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quieran saber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más y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estén dispuestos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dejarse  convencer</a:t>
            </a:r>
            <a:r>
              <a:rPr sz="2000" spc="-5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56666"/>
            <a:ext cx="310007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Bookman Old Style"/>
                <a:cs typeface="Bookman Old Style"/>
              </a:rPr>
              <a:t>DISCURSO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51804"/>
            <a:ext cx="7117080" cy="197993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850" spc="1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10" dirty="0">
                <a:solidFill>
                  <a:srgbClr val="401F00"/>
                </a:solidFill>
                <a:latin typeface="Times New Roman"/>
                <a:cs typeface="Times New Roman"/>
              </a:rPr>
              <a:t>Definición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5" dirty="0">
                <a:solidFill>
                  <a:srgbClr val="CE9963"/>
                </a:solidFill>
                <a:latin typeface="Times New Roman"/>
                <a:cs typeface="Times New Roman"/>
              </a:rPr>
              <a:t>–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Razonamiento oral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cierta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extensión ,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carácter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persuasivo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, inspirador o educativo</a:t>
            </a:r>
            <a:r>
              <a:rPr sz="2800" spc="-3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, 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dirige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 un público una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sola persona</a:t>
            </a:r>
            <a:r>
              <a:rPr sz="2800" spc="-4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6703" y="4005071"/>
            <a:ext cx="288290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33305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Organización</a:t>
            </a:r>
            <a:r>
              <a:rPr spc="-4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47249"/>
            <a:ext cx="6612255" cy="147383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85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15" dirty="0">
                <a:solidFill>
                  <a:srgbClr val="401F00"/>
                </a:solidFill>
                <a:latin typeface="Times New Roman"/>
                <a:cs typeface="Times New Roman"/>
              </a:rPr>
              <a:t>Conclusión</a:t>
            </a:r>
            <a:r>
              <a:rPr sz="3200" spc="-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610"/>
              </a:spcBef>
              <a:tabLst>
                <a:tab pos="756285" algn="l"/>
              </a:tabLst>
            </a:pPr>
            <a:r>
              <a:rPr sz="2400" dirty="0">
                <a:solidFill>
                  <a:srgbClr val="CE9963"/>
                </a:solidFill>
                <a:latin typeface="Times New Roman"/>
                <a:cs typeface="Times New Roman"/>
              </a:rPr>
              <a:t>–	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se debe “sentir” sin enunciarla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suponer</a:t>
            </a:r>
            <a:r>
              <a:rPr sz="24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condensación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y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consecuencia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todo lo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dicho.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2337165"/>
            <a:ext cx="2543810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</a:t>
            </a:r>
            <a:r>
              <a:rPr sz="3200" spc="-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Preparación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Apertura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 Cuerpo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</a:t>
            </a:r>
            <a:r>
              <a:rPr sz="32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Conclusión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3809" y="2922635"/>
            <a:ext cx="304292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 Fase de</a:t>
            </a:r>
            <a:r>
              <a:rPr sz="3200" spc="-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Contacto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 Fase</a:t>
            </a:r>
            <a:r>
              <a:rPr sz="32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Informativa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 Fase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Final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659003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Recomendaciones </a:t>
            </a:r>
            <a:r>
              <a:rPr dirty="0"/>
              <a:t>por </a:t>
            </a:r>
            <a:r>
              <a:rPr spc="-5" dirty="0"/>
              <a:t>etapa</a:t>
            </a:r>
            <a:r>
              <a:rPr spc="-10" dirty="0"/>
              <a:t> </a:t>
            </a:r>
            <a:r>
              <a:rPr spc="-5" dirty="0"/>
              <a:t>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9883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Preparación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850212"/>
            <a:ext cx="6914515" cy="44202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793115" indent="-287020">
              <a:lnSpc>
                <a:spcPct val="100000"/>
              </a:lnSpc>
              <a:spcBef>
                <a:spcPts val="110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Tener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clara la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estructura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quiere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imprimirsele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al discurso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y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objetivo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o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propósito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se quiere lograr con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;</a:t>
            </a:r>
            <a:r>
              <a:rPr sz="2800" spc="-4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un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discurso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nunca debe ser fruto de la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improvisación.</a:t>
            </a:r>
            <a:endParaRPr sz="2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80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Conocer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y considerar las condiciones para</a:t>
            </a:r>
            <a:r>
              <a:rPr sz="2800" spc="-34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una  buena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presentación</a:t>
            </a:r>
            <a:r>
              <a:rPr sz="2800" spc="-1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Preparación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Ensayo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Estado físico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9883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Preparación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779714"/>
            <a:ext cx="6767830" cy="40392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98500" indent="-229235">
              <a:lnSpc>
                <a:spcPct val="100000"/>
              </a:lnSpc>
              <a:spcBef>
                <a:spcPts val="6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Actitud mental</a:t>
            </a:r>
            <a:r>
              <a:rPr sz="24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positiva</a:t>
            </a:r>
            <a:endParaRPr sz="24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Conocimiento</a:t>
            </a:r>
            <a:r>
              <a:rPr sz="2400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previo</a:t>
            </a:r>
            <a:endParaRPr sz="2400">
              <a:latin typeface="Times New Roman"/>
              <a:cs typeface="Times New Roman"/>
            </a:endParaRPr>
          </a:p>
          <a:p>
            <a:pPr marL="698500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Procurar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acogida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inicial</a:t>
            </a:r>
            <a:r>
              <a:rPr sz="2400" spc="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favorable.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660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anteriores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se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resumen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en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llamada</a:t>
            </a:r>
            <a:r>
              <a:rPr sz="2800" spc="-2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regla  de las</a:t>
            </a:r>
            <a:r>
              <a:rPr sz="2800" spc="-8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4P.</a:t>
            </a:r>
            <a:endParaRPr sz="2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Planificar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Preparar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Practicar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Presentar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9883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Preparación</a:t>
            </a:r>
            <a:r>
              <a:rPr spc="-5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850212"/>
            <a:ext cx="7100570" cy="4371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144145" indent="-287020">
              <a:lnSpc>
                <a:spcPct val="100000"/>
              </a:lnSpc>
              <a:spcBef>
                <a:spcPts val="110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Entender que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natural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temor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hablar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en  público ,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sólo se explica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por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</a:t>
            </a:r>
            <a:r>
              <a:rPr sz="2800" spc="-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responsabilidad  y 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deseo de hacerlo</a:t>
            </a:r>
            <a:r>
              <a:rPr sz="2800" spc="-2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bien.</a:t>
            </a:r>
            <a:endParaRPr sz="2800">
              <a:latin typeface="Times New Roman"/>
              <a:cs typeface="Times New Roman"/>
            </a:endParaRPr>
          </a:p>
          <a:p>
            <a:pPr marL="299085" marR="413384" indent="-287020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Con respecto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estructura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del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discurso</a:t>
            </a:r>
            <a:r>
              <a:rPr sz="2800" spc="-3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esta  puede ser</a:t>
            </a:r>
            <a:r>
              <a:rPr sz="28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60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Cronológica …….describir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proceso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paso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400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paso.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Temática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…….puntos divididos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en</a:t>
            </a:r>
            <a:r>
              <a:rPr sz="2400" spc="-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categorías.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Espacial …….desarrollando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idea</a:t>
            </a:r>
            <a:r>
              <a:rPr sz="24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principal.</a:t>
            </a:r>
            <a:endParaRPr sz="2400">
              <a:latin typeface="Times New Roman"/>
              <a:cs typeface="Times New Roman"/>
            </a:endParaRPr>
          </a:p>
          <a:p>
            <a:pPr marL="698500" marR="508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Teoría/Practica …….explicar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y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luego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demostrar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una 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teoría.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3056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Apertura</a:t>
            </a:r>
            <a:r>
              <a:rPr spc="-6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850212"/>
            <a:ext cx="7059930" cy="3883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37845" indent="-287020">
              <a:lnSpc>
                <a:spcPct val="100000"/>
              </a:lnSpc>
              <a:spcBef>
                <a:spcPts val="110"/>
              </a:spcBef>
              <a:buClr>
                <a:srgbClr val="CE9963"/>
              </a:buClr>
              <a:buChar char="–"/>
              <a:tabLst>
                <a:tab pos="299720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acuerdo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 las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circunstancias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</a:t>
            </a:r>
            <a:r>
              <a:rPr sz="28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expositor 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puede iniciar su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discurso</a:t>
            </a:r>
            <a:r>
              <a:rPr sz="2800" spc="-2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698500" marR="5080" lvl="1" indent="-229235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Realizando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saludo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en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orden jerárquico al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público  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oyente.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Haciendo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referencia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al tema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 a la</a:t>
            </a:r>
            <a:r>
              <a:rPr sz="2400" spc="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ocasión.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Formulando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una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pregunta</a:t>
            </a:r>
            <a:r>
              <a:rPr sz="24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retórica.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Presentando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declaración</a:t>
            </a:r>
            <a:r>
              <a:rPr sz="24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sorprendente.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Citando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una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frase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el fragmento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un</a:t>
            </a:r>
            <a:r>
              <a:rPr sz="24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texto.</a:t>
            </a:r>
            <a:endParaRPr sz="2400">
              <a:latin typeface="Times New Roman"/>
              <a:cs typeface="Times New Roman"/>
            </a:endParaRPr>
          </a:p>
          <a:p>
            <a:pPr marL="698500" lvl="1" indent="-229235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Comenzando con antecedentes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históricos.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3056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Apertura</a:t>
            </a:r>
            <a:r>
              <a:rPr spc="-6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82187"/>
            <a:ext cx="7285990" cy="23272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155700" indent="-229235">
              <a:lnSpc>
                <a:spcPct val="100000"/>
              </a:lnSpc>
              <a:spcBef>
                <a:spcPts val="660"/>
              </a:spcBef>
              <a:buClr>
                <a:srgbClr val="CE9963"/>
              </a:buClr>
              <a:buChar char="•"/>
              <a:tabLst>
                <a:tab pos="1156335" algn="l"/>
              </a:tabLst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Explicar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el esquema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que se</a:t>
            </a:r>
            <a:r>
              <a:rPr sz="2400" spc="-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adoptará.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200"/>
              </a:lnSpc>
              <a:spcBef>
                <a:spcPts val="73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Las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anteriores son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formas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captar la</a:t>
            </a:r>
            <a:r>
              <a:rPr sz="2800" spc="-2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atención  en 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inicio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,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pues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 en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esta etapa cuando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la  audiencia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evaluará la energía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mental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están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dispuestos 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dedicar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al</a:t>
            </a:r>
            <a:r>
              <a:rPr sz="2800" spc="-2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discurso.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3056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Apertura</a:t>
            </a:r>
            <a:r>
              <a:rPr spc="-6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850212"/>
            <a:ext cx="7413625" cy="27006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6870" marR="5080" indent="-344805">
              <a:lnSpc>
                <a:spcPct val="100499"/>
              </a:lnSpc>
              <a:spcBef>
                <a:spcPts val="7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tra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forma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lograr la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atención es siguiendo</a:t>
            </a:r>
            <a:r>
              <a:rPr sz="2800" spc="-3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esquema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ABCD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(Stuart 1991)</a:t>
            </a:r>
            <a:r>
              <a:rPr sz="2800" spc="-1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. Atención</a:t>
            </a:r>
            <a:r>
              <a:rPr sz="24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…….captarla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dirty="0">
                <a:solidFill>
                  <a:srgbClr val="401F00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Beneficios …….mostrarlos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como</a:t>
            </a:r>
            <a:r>
              <a:rPr sz="24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ventaja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. Credenciales</a:t>
            </a:r>
            <a:r>
              <a:rPr sz="24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…….conocimientos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D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. Destino …….indicar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objetivo</a:t>
            </a:r>
            <a:r>
              <a:rPr sz="24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perseguido.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1964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Cuerpo</a:t>
            </a:r>
            <a:r>
              <a:rPr spc="-8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850212"/>
            <a:ext cx="7376795" cy="4125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6870" marR="5080" indent="-344805">
              <a:lnSpc>
                <a:spcPct val="100200"/>
              </a:lnSpc>
              <a:spcBef>
                <a:spcPts val="8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desarrollo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del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discurso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se realiza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tratando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mantener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interés del público,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haciendo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nuestros oyentes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reciban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estímulos continuos</a:t>
            </a:r>
            <a:r>
              <a:rPr sz="2800" spc="-37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que  le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mantengan interesado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hasta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final</a:t>
            </a:r>
            <a:r>
              <a:rPr sz="2800" spc="-33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introducir anécdotas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cambiar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postura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hacer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alguna</a:t>
            </a:r>
            <a:r>
              <a:rPr sz="24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inflexión</a:t>
            </a:r>
            <a:endParaRPr sz="2400">
              <a:latin typeface="Times New Roman"/>
              <a:cs typeface="Times New Roman"/>
            </a:endParaRPr>
          </a:p>
          <a:p>
            <a:pPr marL="356870" marR="752475" indent="-344805">
              <a:lnSpc>
                <a:spcPct val="100499"/>
              </a:lnSpc>
              <a:spcBef>
                <a:spcPts val="72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Para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mantener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atención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se puede usar</a:t>
            </a:r>
            <a:r>
              <a:rPr sz="2800" spc="-39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  técnica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H.E.V.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(Stuart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1991)</a:t>
            </a:r>
            <a:r>
              <a:rPr sz="2800" spc="-16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1964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Cuerpo</a:t>
            </a:r>
            <a:r>
              <a:rPr spc="-8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27175" y="1766072"/>
            <a:ext cx="6078220" cy="1562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770"/>
              </a:spcBef>
              <a:buClr>
                <a:srgbClr val="CE9963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401F00"/>
                </a:solidFill>
                <a:latin typeface="Times New Roman"/>
                <a:cs typeface="Times New Roman"/>
              </a:rPr>
              <a:t>H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Hecho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Característica (debido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a</a:t>
            </a:r>
            <a:r>
              <a:rPr sz="2400" spc="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….)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401F00"/>
                </a:solidFill>
                <a:latin typeface="Times New Roman"/>
                <a:cs typeface="Times New Roman"/>
              </a:rPr>
              <a:t>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Efecto del hecho (uds. Podrán</a:t>
            </a:r>
            <a:r>
              <a:rPr sz="2400" spc="1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….)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Font typeface="Times New Roman"/>
              <a:buChar char="–"/>
              <a:tabLst>
                <a:tab pos="299085" algn="l"/>
                <a:tab pos="2997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V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Ventaja para el 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oyente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(lo que</a:t>
            </a:r>
            <a:r>
              <a:rPr sz="2400" spc="14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significará..)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42627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Tipos de </a:t>
            </a:r>
            <a:r>
              <a:rPr spc="-5" dirty="0"/>
              <a:t>discurso</a:t>
            </a:r>
            <a:r>
              <a:rPr spc="-8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51804"/>
            <a:ext cx="5572125" cy="368744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Según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el objetivo</a:t>
            </a:r>
            <a:r>
              <a:rPr sz="3200" spc="-1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90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Político…….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persuasivo,</a:t>
            </a:r>
            <a:r>
              <a:rPr sz="2400" spc="-10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expositivo.</a:t>
            </a:r>
            <a:endParaRPr sz="24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Arenga…….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inspirador.</a:t>
            </a:r>
            <a:endParaRPr sz="24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70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Agradecimiento…….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creativo.</a:t>
            </a:r>
            <a:endParaRPr sz="24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Bienvenida…….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motivador.</a:t>
            </a:r>
            <a:endParaRPr sz="24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Inauguración…….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motivador.</a:t>
            </a:r>
            <a:endParaRPr sz="2400">
              <a:latin typeface="Times New Roman"/>
              <a:cs typeface="Times New Roman"/>
            </a:endParaRPr>
          </a:p>
          <a:p>
            <a:pPr marL="844550" indent="-375285">
              <a:lnSpc>
                <a:spcPct val="100000"/>
              </a:lnSpc>
              <a:spcBef>
                <a:spcPts val="675"/>
              </a:spcBef>
              <a:buClr>
                <a:srgbClr val="CE9963"/>
              </a:buClr>
              <a:buChar char="–"/>
              <a:tabLst>
                <a:tab pos="844550" algn="l"/>
                <a:tab pos="845185" algn="l"/>
              </a:tabLst>
            </a:pP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Homenaje…….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inspirador.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7064" y="3788664"/>
            <a:ext cx="2523743" cy="226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1964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Cuerpo</a:t>
            </a:r>
            <a:r>
              <a:rPr spc="-8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850212"/>
            <a:ext cx="7581900" cy="2553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6870" marR="356870" indent="-344805">
              <a:lnSpc>
                <a:spcPct val="100499"/>
              </a:lnSpc>
              <a:spcBef>
                <a:spcPts val="7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Algunas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técnicas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para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exponer en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poco</a:t>
            </a:r>
            <a:r>
              <a:rPr sz="2800" spc="-4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tiempo 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son</a:t>
            </a:r>
            <a:r>
              <a:rPr sz="2800" spc="-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927100" marR="564515" indent="-457200">
              <a:lnSpc>
                <a:spcPct val="100000"/>
              </a:lnSpc>
              <a:spcBef>
                <a:spcPts val="595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Puntos clave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agrupar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torno 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dos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o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tres ejes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referencia.</a:t>
            </a:r>
            <a:endParaRPr sz="2400"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Font typeface="Times New Roman"/>
              <a:buChar char="–"/>
              <a:tabLst>
                <a:tab pos="756285" algn="l"/>
                <a:tab pos="756920" algn="l"/>
              </a:tabLst>
            </a:pP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Planos descriptivos </a:t>
            </a:r>
            <a:r>
              <a:rPr sz="2400" b="1" dirty="0">
                <a:solidFill>
                  <a:srgbClr val="401F00"/>
                </a:solidFill>
                <a:latin typeface="Times New Roman"/>
                <a:cs typeface="Times New Roman"/>
              </a:rPr>
              <a:t>y </a:t>
            </a:r>
            <a:r>
              <a:rPr sz="2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cronológicos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buscar palabras  susceptibles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caracterizar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evolución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de lo</a:t>
            </a:r>
            <a:r>
              <a:rPr sz="2400" spc="-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expuesto.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8670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Conclusión</a:t>
            </a:r>
            <a:r>
              <a:rPr spc="-9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760095" marR="348615" indent="-344805">
              <a:lnSpc>
                <a:spcPct val="100299"/>
              </a:lnSpc>
              <a:spcBef>
                <a:spcPts val="8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/>
              <a:t>- </a:t>
            </a:r>
            <a:r>
              <a:rPr dirty="0"/>
              <a:t>Para finalizar </a:t>
            </a:r>
            <a:r>
              <a:rPr spc="5" dirty="0"/>
              <a:t>un </a:t>
            </a:r>
            <a:r>
              <a:rPr dirty="0"/>
              <a:t>discurso es necesario fijar</a:t>
            </a:r>
            <a:r>
              <a:rPr spc="-355" dirty="0"/>
              <a:t> </a:t>
            </a:r>
            <a:r>
              <a:rPr spc="5" dirty="0"/>
              <a:t>la  </a:t>
            </a:r>
            <a:r>
              <a:rPr dirty="0"/>
              <a:t>atención </a:t>
            </a:r>
            <a:r>
              <a:rPr spc="5" dirty="0"/>
              <a:t>del </a:t>
            </a:r>
            <a:r>
              <a:rPr dirty="0"/>
              <a:t>auditorio en el </a:t>
            </a:r>
            <a:r>
              <a:rPr spc="-10" dirty="0"/>
              <a:t>tema </a:t>
            </a:r>
            <a:r>
              <a:rPr spc="5" dirty="0"/>
              <a:t>y </a:t>
            </a:r>
            <a:r>
              <a:rPr dirty="0"/>
              <a:t>propósito  perseguido.</a:t>
            </a:r>
            <a:endParaRPr sz="3200">
              <a:latin typeface="Wingdings"/>
              <a:cs typeface="Wingdings"/>
            </a:endParaRPr>
          </a:p>
          <a:p>
            <a:pPr marL="415925">
              <a:lnSpc>
                <a:spcPct val="100000"/>
              </a:lnSpc>
              <a:spcBef>
                <a:spcPts val="75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/>
              <a:t>- </a:t>
            </a:r>
            <a:r>
              <a:rPr dirty="0"/>
              <a:t>Algunas </a:t>
            </a:r>
            <a:r>
              <a:rPr spc="-5" dirty="0"/>
              <a:t>formas </a:t>
            </a:r>
            <a:r>
              <a:rPr dirty="0"/>
              <a:t>de </a:t>
            </a:r>
            <a:r>
              <a:rPr spc="-5" dirty="0"/>
              <a:t>terminar </a:t>
            </a:r>
            <a:r>
              <a:rPr spc="5" dirty="0"/>
              <a:t>un discurso son</a:t>
            </a:r>
            <a:r>
              <a:rPr spc="-355" dirty="0"/>
              <a:t> </a:t>
            </a:r>
            <a:r>
              <a:rPr dirty="0"/>
              <a:t>:</a:t>
            </a:r>
            <a:endParaRPr sz="3200">
              <a:latin typeface="Wingdings"/>
              <a:cs typeface="Wingdings"/>
            </a:endParaRPr>
          </a:p>
          <a:p>
            <a:pPr marL="1159510" indent="-287020">
              <a:lnSpc>
                <a:spcPct val="100000"/>
              </a:lnSpc>
              <a:spcBef>
                <a:spcPts val="610"/>
              </a:spcBef>
              <a:buClr>
                <a:srgbClr val="CE9963"/>
              </a:buClr>
              <a:buChar char="–"/>
              <a:tabLst>
                <a:tab pos="1160145" algn="l"/>
                <a:tab pos="1160780" algn="l"/>
              </a:tabLst>
            </a:pPr>
            <a:r>
              <a:rPr sz="2400" spc="-15" dirty="0"/>
              <a:t>Lanzar </a:t>
            </a:r>
            <a:r>
              <a:rPr sz="2400" dirty="0"/>
              <a:t>un </a:t>
            </a:r>
            <a:r>
              <a:rPr sz="2400" spc="-10" dirty="0"/>
              <a:t>reto </a:t>
            </a:r>
            <a:r>
              <a:rPr sz="2400" dirty="0"/>
              <a:t>o </a:t>
            </a:r>
            <a:r>
              <a:rPr sz="2400" spc="-5" dirty="0"/>
              <a:t>exponer </a:t>
            </a:r>
            <a:r>
              <a:rPr sz="2400" dirty="0"/>
              <a:t>una</a:t>
            </a:r>
            <a:r>
              <a:rPr sz="2400" spc="40" dirty="0"/>
              <a:t> </a:t>
            </a:r>
            <a:r>
              <a:rPr sz="2400" spc="-5" dirty="0"/>
              <a:t>petición.</a:t>
            </a:r>
            <a:endParaRPr sz="2400"/>
          </a:p>
          <a:p>
            <a:pPr marL="1159510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–"/>
              <a:tabLst>
                <a:tab pos="1160145" algn="l"/>
                <a:tab pos="1160780" algn="l"/>
              </a:tabLst>
            </a:pPr>
            <a:r>
              <a:rPr sz="2400" spc="-5" dirty="0"/>
              <a:t>Presentar </a:t>
            </a:r>
            <a:r>
              <a:rPr sz="2400" dirty="0"/>
              <a:t>un </a:t>
            </a:r>
            <a:r>
              <a:rPr sz="2400" spc="-5" dirty="0"/>
              <a:t>resumen del</a:t>
            </a:r>
            <a:r>
              <a:rPr sz="2400" spc="10" dirty="0"/>
              <a:t> </a:t>
            </a:r>
            <a:r>
              <a:rPr sz="2400" spc="-5" dirty="0"/>
              <a:t>contenido.</a:t>
            </a:r>
            <a:endParaRPr sz="2400"/>
          </a:p>
          <a:p>
            <a:pPr marL="1159510" indent="-287020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–"/>
              <a:tabLst>
                <a:tab pos="1160145" algn="l"/>
                <a:tab pos="1160780" algn="l"/>
              </a:tabLst>
            </a:pPr>
            <a:r>
              <a:rPr sz="2400" spc="-5" dirty="0"/>
              <a:t>Reproducir </a:t>
            </a:r>
            <a:r>
              <a:rPr sz="2400" dirty="0"/>
              <a:t>o </a:t>
            </a:r>
            <a:r>
              <a:rPr sz="2400" spc="-5" dirty="0"/>
              <a:t>citar </a:t>
            </a:r>
            <a:r>
              <a:rPr sz="2400" dirty="0"/>
              <a:t>un</a:t>
            </a:r>
            <a:r>
              <a:rPr sz="2400" spc="10" dirty="0"/>
              <a:t> </a:t>
            </a:r>
            <a:r>
              <a:rPr sz="2400" dirty="0"/>
              <a:t>texto.</a:t>
            </a:r>
            <a:endParaRPr sz="2400"/>
          </a:p>
          <a:p>
            <a:pPr marL="1159510" indent="-287020">
              <a:lnSpc>
                <a:spcPct val="100000"/>
              </a:lnSpc>
              <a:spcBef>
                <a:spcPts val="575"/>
              </a:spcBef>
              <a:buClr>
                <a:srgbClr val="CE9963"/>
              </a:buClr>
              <a:buChar char="–"/>
              <a:tabLst>
                <a:tab pos="1160145" algn="l"/>
                <a:tab pos="1160780" algn="l"/>
              </a:tabLst>
            </a:pPr>
            <a:r>
              <a:rPr sz="2400" spc="-5" dirty="0"/>
              <a:t>Aportar </a:t>
            </a:r>
            <a:r>
              <a:rPr sz="2400" dirty="0"/>
              <a:t>una </a:t>
            </a:r>
            <a:r>
              <a:rPr sz="2400" spc="-10" dirty="0"/>
              <a:t>frase </a:t>
            </a:r>
            <a:r>
              <a:rPr sz="2400" spc="-5" dirty="0"/>
              <a:t>persuasiva </a:t>
            </a:r>
            <a:r>
              <a:rPr sz="2400" dirty="0"/>
              <a:t>, </a:t>
            </a:r>
            <a:r>
              <a:rPr sz="2400" spc="-40" dirty="0"/>
              <a:t>ya </a:t>
            </a:r>
            <a:r>
              <a:rPr sz="2400" spc="-5" dirty="0"/>
              <a:t>sea </a:t>
            </a:r>
            <a:r>
              <a:rPr sz="2400" spc="-10" dirty="0"/>
              <a:t>para </a:t>
            </a:r>
            <a:r>
              <a:rPr sz="2400" spc="-5" dirty="0"/>
              <a:t>inducir </a:t>
            </a:r>
            <a:r>
              <a:rPr sz="2400" dirty="0"/>
              <a:t>a</a:t>
            </a:r>
            <a:r>
              <a:rPr sz="2400" spc="200" dirty="0"/>
              <a:t> </a:t>
            </a:r>
            <a:r>
              <a:rPr sz="2400" dirty="0"/>
              <a:t>las</a:t>
            </a:r>
            <a:endParaRPr sz="2400"/>
          </a:p>
          <a:p>
            <a:pPr marL="1159510">
              <a:lnSpc>
                <a:spcPct val="100000"/>
              </a:lnSpc>
              <a:spcBef>
                <a:spcPts val="5"/>
              </a:spcBef>
            </a:pPr>
            <a:r>
              <a:rPr sz="2400" spc="-10" dirty="0"/>
              <a:t>creencias </a:t>
            </a:r>
            <a:r>
              <a:rPr sz="2400" dirty="0"/>
              <a:t>, o a la</a:t>
            </a:r>
            <a:r>
              <a:rPr sz="2400" spc="25" dirty="0"/>
              <a:t> </a:t>
            </a:r>
            <a:r>
              <a:rPr sz="2400" spc="-5" dirty="0"/>
              <a:t>acción.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8670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Conclusión</a:t>
            </a:r>
            <a:r>
              <a:rPr spc="-95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79714"/>
            <a:ext cx="7334250" cy="33667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68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Con una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pregunta retórica, </a:t>
            </a: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sin</a:t>
            </a:r>
            <a:r>
              <a:rPr sz="2400" spc="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respuesta.</a:t>
            </a:r>
            <a:endParaRPr sz="2400">
              <a:latin typeface="Times New Roman"/>
              <a:cs typeface="Times New Roman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Clr>
                <a:srgbClr val="CE9963"/>
              </a:buClr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solidFill>
                  <a:srgbClr val="401F00"/>
                </a:solidFill>
                <a:latin typeface="Times New Roman"/>
                <a:cs typeface="Times New Roman"/>
              </a:rPr>
              <a:t>Con nexo que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permita enlazar </a:t>
            </a:r>
            <a:r>
              <a:rPr sz="2400" spc="-10" dirty="0">
                <a:solidFill>
                  <a:srgbClr val="401F00"/>
                </a:solidFill>
                <a:latin typeface="Times New Roman"/>
                <a:cs typeface="Times New Roman"/>
              </a:rPr>
              <a:t>con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el</a:t>
            </a:r>
            <a:r>
              <a:rPr sz="24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01F00"/>
                </a:solidFill>
                <a:latin typeface="Times New Roman"/>
                <a:cs typeface="Times New Roman"/>
              </a:rPr>
              <a:t>principio.</a:t>
            </a:r>
            <a:endParaRPr sz="2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200"/>
              </a:lnSpc>
              <a:spcBef>
                <a:spcPts val="73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No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es necesario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dar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las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gracias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audiencia, 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pero se puede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utilizar </a:t>
            </a:r>
            <a:r>
              <a:rPr sz="2800" spc="-10" dirty="0">
                <a:solidFill>
                  <a:srgbClr val="401F00"/>
                </a:solidFill>
                <a:latin typeface="Times New Roman"/>
                <a:cs typeface="Times New Roman"/>
              </a:rPr>
              <a:t>como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punto final para</a:t>
            </a:r>
            <a:r>
              <a:rPr sz="2800" spc="-3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salir  del estrado y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dejar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ser el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centro de</a:t>
            </a:r>
            <a:r>
              <a:rPr sz="2800" spc="-3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atención.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No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alargar el epílogo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con ideas </a:t>
            </a:r>
            <a:r>
              <a:rPr sz="2800" spc="-20" dirty="0">
                <a:solidFill>
                  <a:srgbClr val="401F00"/>
                </a:solidFill>
                <a:latin typeface="Times New Roman"/>
                <a:cs typeface="Times New Roman"/>
              </a:rPr>
              <a:t>ya</a:t>
            </a:r>
            <a:r>
              <a:rPr sz="2800" spc="-40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expuestas.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spc="1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2500" spc="15" dirty="0">
                <a:solidFill>
                  <a:srgbClr val="CE9963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No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disculparse </a:t>
            </a:r>
            <a:r>
              <a:rPr sz="2800" spc="5" dirty="0">
                <a:solidFill>
                  <a:srgbClr val="401F00"/>
                </a:solidFill>
                <a:latin typeface="Times New Roman"/>
                <a:cs typeface="Times New Roman"/>
              </a:rPr>
              <a:t>por haber </a:t>
            </a:r>
            <a:r>
              <a:rPr sz="2800" dirty="0">
                <a:solidFill>
                  <a:srgbClr val="401F00"/>
                </a:solidFill>
                <a:latin typeface="Times New Roman"/>
                <a:cs typeface="Times New Roman"/>
              </a:rPr>
              <a:t>excedido el</a:t>
            </a:r>
            <a:r>
              <a:rPr sz="2800" spc="-3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401F00"/>
                </a:solidFill>
                <a:latin typeface="Times New Roman"/>
                <a:cs typeface="Times New Roman"/>
              </a:rPr>
              <a:t>tiempo.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20910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Epílogo</a:t>
            </a:r>
            <a:r>
              <a:rPr spc="-10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3444" y="1844801"/>
            <a:ext cx="6833870" cy="3807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“Usted </a:t>
            </a:r>
            <a:r>
              <a:rPr sz="4000" spc="-10" dirty="0">
                <a:solidFill>
                  <a:srgbClr val="401F00"/>
                </a:solidFill>
                <a:latin typeface="Times New Roman"/>
                <a:cs typeface="Times New Roman"/>
              </a:rPr>
              <a:t>alumno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estará </a:t>
            </a:r>
            <a:r>
              <a:rPr sz="4000" spc="10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acuerdo  </a:t>
            </a:r>
            <a:r>
              <a:rPr sz="4000" spc="-5" dirty="0">
                <a:solidFill>
                  <a:srgbClr val="401F00"/>
                </a:solidFill>
                <a:latin typeface="Times New Roman"/>
                <a:cs typeface="Times New Roman"/>
              </a:rPr>
              <a:t>conmigo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no obstante en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que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se 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reducen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4000" spc="10" dirty="0">
                <a:solidFill>
                  <a:srgbClr val="401F00"/>
                </a:solidFill>
                <a:latin typeface="Times New Roman"/>
                <a:cs typeface="Times New Roman"/>
              </a:rPr>
              <a:t>dos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todos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los tipos</a:t>
            </a:r>
            <a:r>
              <a:rPr sz="4000" spc="-229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de  </a:t>
            </a: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discursos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posibles</a:t>
            </a:r>
            <a:r>
              <a:rPr sz="4000" spc="-6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  <a:p>
            <a:pPr marL="356870" marR="610870" indent="-344805" algn="just">
              <a:lnSpc>
                <a:spcPct val="100000"/>
              </a:lnSpc>
              <a:spcBef>
                <a:spcPts val="970"/>
              </a:spcBef>
            </a:pPr>
            <a:r>
              <a:rPr sz="4000" spc="5" dirty="0">
                <a:solidFill>
                  <a:srgbClr val="401F00"/>
                </a:solidFill>
                <a:latin typeface="Times New Roman"/>
                <a:cs typeface="Times New Roman"/>
              </a:rPr>
              <a:t>“Discursos buenos y</a:t>
            </a:r>
            <a:r>
              <a:rPr sz="4000" spc="-17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401F00"/>
                </a:solidFill>
                <a:latin typeface="Times New Roman"/>
                <a:cs typeface="Times New Roman"/>
              </a:rPr>
              <a:t>discursos  </a:t>
            </a:r>
            <a:r>
              <a:rPr sz="4000" spc="-10" dirty="0">
                <a:solidFill>
                  <a:srgbClr val="401F00"/>
                </a:solidFill>
                <a:latin typeface="Times New Roman"/>
                <a:cs typeface="Times New Roman"/>
              </a:rPr>
              <a:t>malos”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36093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Características</a:t>
            </a:r>
            <a:r>
              <a:rPr spc="-3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51441"/>
            <a:ext cx="7409815" cy="38315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Es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formal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 preciso ,</a:t>
            </a:r>
            <a:r>
              <a:rPr sz="3200" spc="2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categórico.</a:t>
            </a:r>
            <a:endParaRPr sz="3200">
              <a:latin typeface="Times New Roman"/>
              <a:cs typeface="Times New Roman"/>
            </a:endParaRPr>
          </a:p>
          <a:p>
            <a:pPr marL="356870" marR="143510" indent="-344805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llevar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encabezamiento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: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saludo  individual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o colectivo en orden</a:t>
            </a:r>
            <a:r>
              <a:rPr sz="3200" spc="-2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jerárquico.</a:t>
            </a:r>
            <a:endParaRPr sz="3200">
              <a:latin typeface="Times New Roman"/>
              <a:cs typeface="Times New Roman"/>
            </a:endParaRPr>
          </a:p>
          <a:p>
            <a:pPr marL="356870" marR="455930" indent="-344805">
              <a:lnSpc>
                <a:spcPct val="100000"/>
              </a:lnSpc>
              <a:spcBef>
                <a:spcPts val="77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El hablante requiere ser presentado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por 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otro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individuo.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Generalmente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expositor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se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mantiene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en  un solo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lugar.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662762"/>
            <a:ext cx="36093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Características</a:t>
            </a:r>
            <a:r>
              <a:rPr spc="-30" dirty="0"/>
              <a:t> </a:t>
            </a:r>
            <a:r>
              <a:rPr spc="-5" dirty="0"/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9644" y="1751441"/>
            <a:ext cx="7416165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No deben utilizarse ayudas</a:t>
            </a:r>
            <a:r>
              <a:rPr sz="3200" spc="-5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audiovisuales.</a:t>
            </a:r>
            <a:endParaRPr sz="3200">
              <a:latin typeface="Times New Roman"/>
              <a:cs typeface="Times New Roman"/>
            </a:endParaRPr>
          </a:p>
          <a:p>
            <a:pPr marL="356870" marR="18415" indent="-344805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Los gestos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deben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ser </a:t>
            </a:r>
            <a:r>
              <a:rPr sz="3200" spc="-25" dirty="0">
                <a:solidFill>
                  <a:srgbClr val="401F00"/>
                </a:solidFill>
                <a:latin typeface="Times New Roman"/>
                <a:cs typeface="Times New Roman"/>
              </a:rPr>
              <a:t>muy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significativos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y  puntuales.</a:t>
            </a:r>
            <a:endParaRPr sz="3200">
              <a:latin typeface="Times New Roman"/>
              <a:cs typeface="Times New Roman"/>
            </a:endParaRPr>
          </a:p>
          <a:p>
            <a:pPr marL="356870" marR="41275" indent="-344805">
              <a:lnSpc>
                <a:spcPct val="100000"/>
              </a:lnSpc>
              <a:spcBef>
                <a:spcPts val="775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poseer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una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estructura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clara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y  coherente , dando énfasis a las ideas que se 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exponen.</a:t>
            </a:r>
            <a:endParaRPr sz="3200">
              <a:latin typeface="Times New Roman"/>
              <a:cs typeface="Times New Roman"/>
            </a:endParaRPr>
          </a:p>
          <a:p>
            <a:pPr marL="356870" marR="1237615" indent="-344805">
              <a:lnSpc>
                <a:spcPct val="100000"/>
              </a:lnSpc>
              <a:spcBef>
                <a:spcPts val="770"/>
              </a:spcBef>
            </a:pPr>
            <a:r>
              <a:rPr sz="2850" spc="8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80" dirty="0">
                <a:solidFill>
                  <a:srgbClr val="401F00"/>
                </a:solidFill>
                <a:latin typeface="Times New Roman"/>
                <a:cs typeface="Times New Roman"/>
              </a:rPr>
              <a:t>-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Debe poseer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objetivos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concretos</a:t>
            </a:r>
            <a:r>
              <a:rPr sz="3200" spc="-8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y  alcanzables.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1069644" y="1751441"/>
            <a:ext cx="7247890" cy="31483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b="1" spc="25" dirty="0">
                <a:solidFill>
                  <a:srgbClr val="401F00"/>
                </a:solidFill>
                <a:latin typeface="Times New Roman"/>
                <a:cs typeface="Times New Roman"/>
              </a:rPr>
              <a:t>¿Cuál </a:t>
            </a:r>
            <a:r>
              <a:rPr sz="32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es el </a:t>
            </a:r>
            <a:r>
              <a:rPr sz="3200" b="1" spc="-15" dirty="0">
                <a:solidFill>
                  <a:srgbClr val="401F00"/>
                </a:solidFill>
                <a:latin typeface="Times New Roman"/>
                <a:cs typeface="Times New Roman"/>
              </a:rPr>
              <a:t>motivo </a:t>
            </a:r>
            <a:r>
              <a:rPr sz="32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de la</a:t>
            </a:r>
            <a:r>
              <a:rPr sz="3200" b="1" spc="5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reunión?</a:t>
            </a:r>
            <a:endParaRPr sz="32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</a:pPr>
            <a:r>
              <a:rPr sz="2850" spc="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50" dirty="0">
                <a:solidFill>
                  <a:srgbClr val="401F00"/>
                </a:solidFill>
                <a:latin typeface="Times New Roman"/>
                <a:cs typeface="Times New Roman"/>
              </a:rPr>
              <a:t>La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respuesta tiene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que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ver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con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el 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conocimiento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 los </a:t>
            </a:r>
            <a:r>
              <a:rPr sz="3200" spc="-20" dirty="0">
                <a:solidFill>
                  <a:srgbClr val="401F00"/>
                </a:solidFill>
                <a:latin typeface="Times New Roman"/>
                <a:cs typeface="Times New Roman"/>
              </a:rPr>
              <a:t>temas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a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tratar,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 las  opciones planteadas de las diferencias que  existen. Conociendo el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motivo,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la  preparación se</a:t>
            </a:r>
            <a:r>
              <a:rPr sz="3200" spc="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facilita.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9644" y="662762"/>
            <a:ext cx="7488555" cy="402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algn="ctr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996633"/>
                </a:solidFill>
                <a:latin typeface="Times New Roman"/>
                <a:cs typeface="Times New Roman"/>
              </a:rPr>
              <a:t>Frases</a:t>
            </a:r>
            <a:r>
              <a:rPr sz="4400" spc="10" dirty="0">
                <a:solidFill>
                  <a:srgbClr val="996633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996633"/>
                </a:solidFill>
                <a:latin typeface="Times New Roman"/>
                <a:cs typeface="Times New Roman"/>
              </a:rPr>
              <a:t>celebres</a:t>
            </a:r>
            <a:endParaRPr sz="440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000"/>
              </a:lnSpc>
              <a:spcBef>
                <a:spcPts val="4025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"Todo discurso 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bien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preparado  está ya </a:t>
            </a:r>
            <a:r>
              <a:rPr sz="4400" i="1" dirty="0">
                <a:solidFill>
                  <a:srgbClr val="401F00"/>
                </a:solidFill>
                <a:latin typeface="Times New Roman"/>
                <a:cs typeface="Times New Roman"/>
              </a:rPr>
              <a:t>pronunciado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en </a:t>
            </a:r>
            <a:r>
              <a:rPr sz="4400" i="1" spc="-15" dirty="0">
                <a:solidFill>
                  <a:srgbClr val="401F00"/>
                </a:solidFill>
                <a:latin typeface="Times New Roman"/>
                <a:cs typeface="Times New Roman"/>
              </a:rPr>
              <a:t>sus 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nueve décimas</a:t>
            </a:r>
            <a:r>
              <a:rPr sz="4400" i="1" spc="-3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400" i="1" spc="-5" dirty="0">
                <a:solidFill>
                  <a:srgbClr val="401F00"/>
                </a:solidFill>
                <a:latin typeface="Times New Roman"/>
                <a:cs typeface="Times New Roman"/>
              </a:rPr>
              <a:t>partes"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3950" spc="-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Dale</a:t>
            </a:r>
            <a:r>
              <a:rPr sz="4400" b="1" spc="-10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Carnegie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388061"/>
            <a:ext cx="777367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Preguntas claves </a:t>
            </a:r>
            <a:r>
              <a:rPr sz="4000" spc="5" dirty="0"/>
              <a:t>para preparar</a:t>
            </a:r>
            <a:r>
              <a:rPr sz="4000" spc="-175" dirty="0"/>
              <a:t> </a:t>
            </a:r>
            <a:r>
              <a:rPr sz="4000" spc="5" dirty="0"/>
              <a:t>un</a:t>
            </a:r>
            <a:endParaRPr sz="4000" dirty="0"/>
          </a:p>
          <a:p>
            <a:pPr algn="ctr">
              <a:lnSpc>
                <a:spcPct val="100000"/>
              </a:lnSpc>
              <a:tabLst>
                <a:tab pos="3011805" algn="l"/>
                <a:tab pos="7747634" algn="l"/>
              </a:tabLst>
            </a:pPr>
            <a:r>
              <a:rPr sz="4000" u="sng" dirty="0">
                <a:uFill>
                  <a:solidFill>
                    <a:srgbClr val="9F8366"/>
                  </a:solidFill>
                </a:uFill>
              </a:rPr>
              <a:t> 	</a:t>
            </a:r>
            <a:r>
              <a:rPr sz="4000" u="sng" spc="5" dirty="0">
                <a:uFill>
                  <a:solidFill>
                    <a:srgbClr val="9F8366"/>
                  </a:solidFill>
                </a:uFill>
              </a:rPr>
              <a:t>discurso	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1069644" y="1751441"/>
            <a:ext cx="7472045" cy="41243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50" spc="2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b="1" spc="25" dirty="0">
                <a:solidFill>
                  <a:srgbClr val="401F00"/>
                </a:solidFill>
                <a:latin typeface="Times New Roman"/>
                <a:cs typeface="Times New Roman"/>
              </a:rPr>
              <a:t>¿Para</a:t>
            </a:r>
            <a:r>
              <a:rPr sz="3200" b="1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01F00"/>
                </a:solidFill>
                <a:latin typeface="Times New Roman"/>
                <a:cs typeface="Times New Roman"/>
              </a:rPr>
              <a:t>quienes?</a:t>
            </a:r>
            <a:endParaRPr sz="3200">
              <a:latin typeface="Times New Roman"/>
              <a:cs typeface="Times New Roman"/>
            </a:endParaRPr>
          </a:p>
          <a:p>
            <a:pPr marL="356870" marR="389890" indent="-344805">
              <a:lnSpc>
                <a:spcPct val="100000"/>
              </a:lnSpc>
              <a:spcBef>
                <a:spcPts val="770"/>
              </a:spcBef>
            </a:pPr>
            <a:r>
              <a:rPr sz="2850" spc="50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3200" spc="50" dirty="0">
                <a:solidFill>
                  <a:srgbClr val="401F00"/>
                </a:solidFill>
                <a:latin typeface="Times New Roman"/>
                <a:cs typeface="Times New Roman"/>
              </a:rPr>
              <a:t>El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conocimiento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de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las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características del  público al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que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se dirigirá es</a:t>
            </a:r>
            <a:r>
              <a:rPr sz="3200" spc="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esencial.</a:t>
            </a:r>
            <a:endParaRPr sz="3200">
              <a:latin typeface="Times New Roman"/>
              <a:cs typeface="Times New Roman"/>
            </a:endParaRPr>
          </a:p>
          <a:p>
            <a:pPr marL="356870" marR="5080">
              <a:lnSpc>
                <a:spcPct val="100000"/>
              </a:lnSpc>
              <a:spcBef>
                <a:spcPts val="5"/>
              </a:spcBef>
            </a:pP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Permite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recordar </a:t>
            </a:r>
            <a:r>
              <a:rPr sz="3200" spc="-10" dirty="0">
                <a:solidFill>
                  <a:srgbClr val="401F00"/>
                </a:solidFill>
                <a:latin typeface="Times New Roman"/>
                <a:cs typeface="Times New Roman"/>
              </a:rPr>
              <a:t>elementos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que conectan al  orador con las personas, el lugar, su  historia, </a:t>
            </a:r>
            <a:r>
              <a:rPr sz="3200" dirty="0">
                <a:solidFill>
                  <a:srgbClr val="401F00"/>
                </a:solidFill>
                <a:latin typeface="Times New Roman"/>
                <a:cs typeface="Times New Roman"/>
              </a:rPr>
              <a:t>sus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experiencias. Facilita el  proceso de selección del lenguaje, si es </a:t>
            </a:r>
            <a:r>
              <a:rPr sz="3200" spc="-25" dirty="0">
                <a:solidFill>
                  <a:srgbClr val="401F00"/>
                </a:solidFill>
                <a:latin typeface="Times New Roman"/>
                <a:cs typeface="Times New Roman"/>
              </a:rPr>
              <a:t>más 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técnico, </a:t>
            </a:r>
            <a:r>
              <a:rPr sz="3200" spc="-15" dirty="0">
                <a:solidFill>
                  <a:srgbClr val="401F00"/>
                </a:solidFill>
                <a:latin typeface="Times New Roman"/>
                <a:cs typeface="Times New Roman"/>
              </a:rPr>
              <a:t>complejo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o</a:t>
            </a:r>
            <a:r>
              <a:rPr sz="3200" spc="95" dirty="0">
                <a:solidFill>
                  <a:srgbClr val="401F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01F00"/>
                </a:solidFill>
                <a:latin typeface="Times New Roman"/>
                <a:cs typeface="Times New Roman"/>
              </a:rPr>
              <a:t>sencillo.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237743"/>
            <a:ext cx="8339455" cy="6391910"/>
          </a:xfrm>
          <a:custGeom>
            <a:avLst/>
            <a:gdLst/>
            <a:ahLst/>
            <a:cxnLst/>
            <a:rect l="l" t="t" r="r" b="b"/>
            <a:pathLst>
              <a:path w="8339455" h="6391909">
                <a:moveTo>
                  <a:pt x="0" y="6391656"/>
                </a:moveTo>
                <a:lnTo>
                  <a:pt x="8339328" y="6391656"/>
                </a:lnTo>
                <a:lnTo>
                  <a:pt x="8339328" y="0"/>
                </a:lnTo>
                <a:lnTo>
                  <a:pt x="0" y="0"/>
                </a:lnTo>
                <a:lnTo>
                  <a:pt x="0" y="6391656"/>
                </a:lnTo>
                <a:close/>
              </a:path>
            </a:pathLst>
          </a:custGeom>
          <a:solidFill>
            <a:srgbClr val="FAF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6375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6508" y="1601724"/>
            <a:ext cx="7748270" cy="0"/>
          </a:xfrm>
          <a:custGeom>
            <a:avLst/>
            <a:gdLst/>
            <a:ahLst/>
            <a:cxnLst/>
            <a:rect l="l" t="t" r="r" b="b"/>
            <a:pathLst>
              <a:path w="7748270">
                <a:moveTo>
                  <a:pt x="0" y="0"/>
                </a:moveTo>
                <a:lnTo>
                  <a:pt x="7748016" y="0"/>
                </a:lnTo>
              </a:path>
            </a:pathLst>
          </a:custGeom>
          <a:ln w="3175">
            <a:solidFill>
              <a:srgbClr val="9F8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Frases</a:t>
            </a:r>
            <a:r>
              <a:rPr spc="-45" dirty="0"/>
              <a:t> </a:t>
            </a:r>
            <a:r>
              <a:rPr spc="-5" dirty="0"/>
              <a:t>celebres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0095" marR="272415" indent="-344805">
              <a:lnSpc>
                <a:spcPct val="100000"/>
              </a:lnSpc>
              <a:spcBef>
                <a:spcPts val="105"/>
              </a:spcBef>
            </a:pPr>
            <a:r>
              <a:rPr sz="360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i="1" spc="5" dirty="0">
                <a:latin typeface="Times New Roman"/>
                <a:cs typeface="Times New Roman"/>
              </a:rPr>
              <a:t>"El </a:t>
            </a:r>
            <a:r>
              <a:rPr sz="4000" i="1" dirty="0">
                <a:latin typeface="Times New Roman"/>
                <a:cs typeface="Times New Roman"/>
              </a:rPr>
              <a:t>liderazgo </a:t>
            </a:r>
            <a:r>
              <a:rPr sz="4000" i="1" spc="5" dirty="0">
                <a:latin typeface="Times New Roman"/>
                <a:cs typeface="Times New Roman"/>
              </a:rPr>
              <a:t>insume </a:t>
            </a:r>
            <a:r>
              <a:rPr sz="4000" i="1" spc="10" dirty="0">
                <a:latin typeface="Times New Roman"/>
                <a:cs typeface="Times New Roman"/>
              </a:rPr>
              <a:t>una  </a:t>
            </a:r>
            <a:r>
              <a:rPr sz="4000" i="1" dirty="0">
                <a:latin typeface="Times New Roman"/>
                <a:cs typeface="Times New Roman"/>
              </a:rPr>
              <a:t>provisión prácticamente  </a:t>
            </a:r>
            <a:r>
              <a:rPr sz="4000" i="1" spc="5" dirty="0">
                <a:latin typeface="Times New Roman"/>
                <a:cs typeface="Times New Roman"/>
              </a:rPr>
              <a:t>inagotable </a:t>
            </a:r>
            <a:r>
              <a:rPr sz="4000" i="1" dirty="0">
                <a:latin typeface="Times New Roman"/>
                <a:cs typeface="Times New Roman"/>
              </a:rPr>
              <a:t>de </a:t>
            </a:r>
            <a:r>
              <a:rPr sz="4000" i="1" spc="5" dirty="0">
                <a:latin typeface="Times New Roman"/>
                <a:cs typeface="Times New Roman"/>
              </a:rPr>
              <a:t>energía</a:t>
            </a:r>
            <a:r>
              <a:rPr sz="4000" i="1" spc="-210" dirty="0">
                <a:latin typeface="Times New Roman"/>
                <a:cs typeface="Times New Roman"/>
              </a:rPr>
              <a:t> </a:t>
            </a:r>
            <a:r>
              <a:rPr sz="4000" i="1" spc="5" dirty="0">
                <a:latin typeface="Times New Roman"/>
                <a:cs typeface="Times New Roman"/>
              </a:rPr>
              <a:t>verbal"</a:t>
            </a:r>
            <a:endParaRPr sz="4000">
              <a:latin typeface="Times New Roman"/>
              <a:cs typeface="Times New Roman"/>
            </a:endParaRPr>
          </a:p>
          <a:p>
            <a:pPr marL="760095" marR="5080" indent="-344805">
              <a:lnSpc>
                <a:spcPct val="100000"/>
              </a:lnSpc>
              <a:spcBef>
                <a:spcPts val="970"/>
              </a:spcBef>
            </a:pPr>
            <a:r>
              <a:rPr sz="3600" spc="5" dirty="0">
                <a:solidFill>
                  <a:srgbClr val="CE9963"/>
                </a:solidFill>
                <a:latin typeface="Wingdings"/>
                <a:cs typeface="Wingdings"/>
              </a:rPr>
              <a:t></a:t>
            </a:r>
            <a:r>
              <a:rPr sz="4000" b="1" spc="5" dirty="0">
                <a:latin typeface="Times New Roman"/>
                <a:cs typeface="Times New Roman"/>
              </a:rPr>
              <a:t>Tom </a:t>
            </a:r>
            <a:r>
              <a:rPr sz="4000" b="1" dirty="0">
                <a:latin typeface="Times New Roman"/>
                <a:cs typeface="Times New Roman"/>
              </a:rPr>
              <a:t>Peters </a:t>
            </a:r>
            <a:r>
              <a:rPr sz="4000" b="1" spc="5" dirty="0">
                <a:latin typeface="Times New Roman"/>
                <a:cs typeface="Times New Roman"/>
              </a:rPr>
              <a:t>(autor </a:t>
            </a:r>
            <a:r>
              <a:rPr sz="4000" b="1" dirty="0">
                <a:latin typeface="Times New Roman"/>
                <a:cs typeface="Times New Roman"/>
              </a:rPr>
              <a:t>del </a:t>
            </a:r>
            <a:r>
              <a:rPr sz="4000" b="1" spc="-5" dirty="0">
                <a:latin typeface="Times New Roman"/>
                <a:cs typeface="Times New Roman"/>
              </a:rPr>
              <a:t>libro  </a:t>
            </a:r>
            <a:r>
              <a:rPr sz="4000" b="1" spc="5" dirty="0">
                <a:latin typeface="Times New Roman"/>
                <a:cs typeface="Times New Roman"/>
              </a:rPr>
              <a:t>"Búsqueda </a:t>
            </a:r>
            <a:r>
              <a:rPr sz="4000" b="1" dirty="0">
                <a:latin typeface="Times New Roman"/>
                <a:cs typeface="Times New Roman"/>
              </a:rPr>
              <a:t>de la</a:t>
            </a:r>
            <a:r>
              <a:rPr sz="4000" b="1" spc="-130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excelencia")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1372</Words>
  <Application>Microsoft Office PowerPoint</Application>
  <PresentationFormat>Presentación en pantalla (4:3)</PresentationFormat>
  <Paragraphs>163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Bookman Old Style</vt:lpstr>
      <vt:lpstr>Calibri</vt:lpstr>
      <vt:lpstr>Times New Roman</vt:lpstr>
      <vt:lpstr>Wingdings</vt:lpstr>
      <vt:lpstr>Office Theme</vt:lpstr>
      <vt:lpstr>“ Como preparar un Discurso “</vt:lpstr>
      <vt:lpstr>DISCURSO</vt:lpstr>
      <vt:lpstr>Tipos de discurso :</vt:lpstr>
      <vt:lpstr>Características :</vt:lpstr>
      <vt:lpstr>Características :</vt:lpstr>
      <vt:lpstr>Preguntas claves para preparar un   discurso </vt:lpstr>
      <vt:lpstr>Presentación de PowerPoint</vt:lpstr>
      <vt:lpstr>Preguntas claves para preparar un   discurso </vt:lpstr>
      <vt:lpstr>Frases celebres</vt:lpstr>
      <vt:lpstr>Presentación de PowerPoint</vt:lpstr>
      <vt:lpstr>Presentación de PowerPoint</vt:lpstr>
      <vt:lpstr>Preguntas claves para preparar un   discurso </vt:lpstr>
      <vt:lpstr>Frases celebres</vt:lpstr>
      <vt:lpstr>Preguntas claves para preparar un   discurso </vt:lpstr>
      <vt:lpstr>Frases celebres</vt:lpstr>
      <vt:lpstr>Preguntas claves para preparar un   discurso </vt:lpstr>
      <vt:lpstr>Presentación de PowerPoint</vt:lpstr>
      <vt:lpstr>Preguntas claves para preparar un   discurso </vt:lpstr>
      <vt:lpstr>Organización :</vt:lpstr>
      <vt:lpstr>Organización :</vt:lpstr>
      <vt:lpstr>Recomendaciones por etapa :</vt:lpstr>
      <vt:lpstr>Preparación :</vt:lpstr>
      <vt:lpstr>Preparación :</vt:lpstr>
      <vt:lpstr>Preparación :</vt:lpstr>
      <vt:lpstr>Apertura :</vt:lpstr>
      <vt:lpstr>Apertura :</vt:lpstr>
      <vt:lpstr>Apertura :</vt:lpstr>
      <vt:lpstr>Cuerpo :</vt:lpstr>
      <vt:lpstr>Cuerpo :</vt:lpstr>
      <vt:lpstr>Cuerpo :</vt:lpstr>
      <vt:lpstr>Conclusión :</vt:lpstr>
      <vt:lpstr>Conclusión :</vt:lpstr>
      <vt:lpstr>Epílogo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Como preparar un Discurso “</dc:title>
  <dc:creator>USE</dc:creator>
  <cp:lastModifiedBy>USE</cp:lastModifiedBy>
  <cp:revision>1</cp:revision>
  <dcterms:created xsi:type="dcterms:W3CDTF">2021-02-08T14:00:12Z</dcterms:created>
  <dcterms:modified xsi:type="dcterms:W3CDTF">2021-02-08T14:03:30Z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2021-02-08T00:00:00Z</vt:filetime>
  </property>
</Properties>
</file>